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sldIdLst>
    <p:sldId id="256" r:id="rId5"/>
    <p:sldId id="273" r:id="rId6"/>
    <p:sldId id="275" r:id="rId7"/>
    <p:sldId id="276" r:id="rId8"/>
    <p:sldId id="277" r:id="rId9"/>
    <p:sldId id="278" r:id="rId10"/>
    <p:sldId id="279" r:id="rId11"/>
    <p:sldId id="274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4E6B"/>
    <a:srgbClr val="47647D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3AA596-1E3C-48CE-89C4-C8BA24F16BE1}" v="3" dt="2023-04-05T19:32:36.945"/>
    <p1510:client id="{94D9C817-ED7D-4EC0-B0C0-9E92F326F273}" v="346" dt="2023-04-05T19:37:18.361"/>
    <p1510:client id="{E44E3A57-EF23-4322-B12C-CAD9098BE476}" v="13" dt="2023-04-05T19:31:51.0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57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390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4BBCA8-B155-4D2B-A7D5-062E35E30AC8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B0F296-8A45-4EA4-9A0D-877034B8B8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885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6520FDE9-868C-4E81-A98A-E947D11F2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045368" cy="2072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00750D6-7F10-4864-AA79-F3592380CA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98692" y="5587941"/>
            <a:ext cx="1012304" cy="11335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4830538"/>
            <a:ext cx="7772400" cy="466344"/>
          </a:xfrm>
        </p:spPr>
        <p:txBody>
          <a:bodyPr anchor="b"/>
          <a:lstStyle>
            <a:lvl1pPr algn="ctr">
              <a:defRPr lang="en-US" sz="2800" kern="1200" dirty="0" smtClean="0">
                <a:solidFill>
                  <a:srgbClr val="2D4E6B"/>
                </a:solidFill>
                <a:latin typeface="+mn-lt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Division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5384419"/>
            <a:ext cx="6858000" cy="466344"/>
          </a:xfrm>
        </p:spPr>
        <p:txBody>
          <a:bodyPr/>
          <a:lstStyle>
            <a:lvl1pPr marL="0" indent="0" algn="ctr">
              <a:buNone/>
              <a:defRPr lang="en-US" sz="2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presented by (Person’s Name)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2D4E6B"/>
                </a:solidFill>
                <a:latin typeface="+mn-lt"/>
                <a:cs typeface="Times New Roman" panose="02020603050405020304" pitchFamily="18" charset="0"/>
              </a:defRPr>
            </a:lvl1pPr>
          </a:lstStyle>
          <a:p>
            <a:fld id="{4C7C30BE-F809-40C4-85AC-A11F0466CCBC}" type="datetime1">
              <a:rPr lang="en-US" smtClean="0"/>
              <a:pPr/>
              <a:t>4/6/2023</a:t>
            </a:fld>
            <a:endParaRPr lang="en-US"/>
          </a:p>
        </p:txBody>
      </p:sp>
      <p:pic>
        <p:nvPicPr>
          <p:cNvPr id="12" name="Picture 11" descr="The Great Seal of the State of Nevada &quot;All for our Country&quot;">
            <a:extLst>
              <a:ext uri="{FF2B5EF4-FFF2-40B4-BE49-F238E27FC236}">
                <a16:creationId xmlns:a16="http://schemas.microsoft.com/office/drawing/2014/main" id="{42DAF26C-9FC7-410E-9231-61A376E263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779" y="480070"/>
            <a:ext cx="1638443" cy="159271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753DACCF-E8A0-49D4-8C38-1B368CDD51C2}"/>
              </a:ext>
            </a:extLst>
          </p:cNvPr>
          <p:cNvSpPr txBox="1">
            <a:spLocks/>
          </p:cNvSpPr>
          <p:nvPr userDrawn="1"/>
        </p:nvSpPr>
        <p:spPr>
          <a:xfrm>
            <a:off x="0" y="2635560"/>
            <a:ext cx="9144000" cy="136854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sz="4800">
                <a:solidFill>
                  <a:srgbClr val="2D4E6B"/>
                </a:solidFill>
                <a:latin typeface="+mn-lt"/>
              </a:rPr>
              <a:t>Department of Health and </a:t>
            </a:r>
            <a:br>
              <a:rPr lang="en-US" sz="4800">
                <a:solidFill>
                  <a:srgbClr val="2D4E6B"/>
                </a:solidFill>
                <a:latin typeface="+mn-lt"/>
              </a:rPr>
            </a:br>
            <a:r>
              <a:rPr lang="en-US" sz="4800">
                <a:solidFill>
                  <a:srgbClr val="2D4E6B"/>
                </a:solidFill>
                <a:latin typeface="+mn-lt"/>
              </a:rPr>
              <a:t>Human Services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4248A74E-2433-4389-91F8-D2613A945B59}"/>
              </a:ext>
            </a:extLst>
          </p:cNvPr>
          <p:cNvSpPr txBox="1">
            <a:spLocks/>
          </p:cNvSpPr>
          <p:nvPr userDrawn="1"/>
        </p:nvSpPr>
        <p:spPr>
          <a:xfrm>
            <a:off x="0" y="1270059"/>
            <a:ext cx="9144000" cy="136854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sz="3200">
                <a:solidFill>
                  <a:srgbClr val="2D4E6B"/>
                </a:solidFill>
                <a:latin typeface="+mn-lt"/>
              </a:rPr>
              <a:t>State of Nevada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7D4CF24-A2DA-41A6-AA2A-AFA48B4DE962}"/>
              </a:ext>
            </a:extLst>
          </p:cNvPr>
          <p:cNvCxnSpPr/>
          <p:nvPr userDrawn="1"/>
        </p:nvCxnSpPr>
        <p:spPr>
          <a:xfrm>
            <a:off x="1145309" y="4099227"/>
            <a:ext cx="6853383" cy="0"/>
          </a:xfrm>
          <a:prstGeom prst="line">
            <a:avLst/>
          </a:prstGeom>
          <a:ln w="25400" cap="sq">
            <a:solidFill>
              <a:schemeClr val="accent5">
                <a:lumMod val="50000"/>
              </a:schemeClr>
            </a:solidFill>
            <a:headEnd type="diamond" w="med" len="lg"/>
            <a:tailEnd type="diamond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642DA30-72C3-4A56-8F90-C881EA8350F6}"/>
              </a:ext>
            </a:extLst>
          </p:cNvPr>
          <p:cNvGrpSpPr/>
          <p:nvPr userDrawn="1"/>
        </p:nvGrpSpPr>
        <p:grpSpPr>
          <a:xfrm>
            <a:off x="902547" y="915697"/>
            <a:ext cx="7338906" cy="717126"/>
            <a:chOff x="1764437" y="915697"/>
            <a:chExt cx="8664719" cy="717126"/>
          </a:xfrm>
        </p:grpSpPr>
        <p:sp>
          <p:nvSpPr>
            <p:cNvPr id="16" name="Text Box 49">
              <a:extLst>
                <a:ext uri="{FF2B5EF4-FFF2-40B4-BE49-F238E27FC236}">
                  <a16:creationId xmlns:a16="http://schemas.microsoft.com/office/drawing/2014/main" id="{9A1303DE-E389-4ED6-9AB0-D43864252D5D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764437" y="920035"/>
              <a:ext cx="1809751" cy="712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37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600" b="1">
                  <a:solidFill>
                    <a:srgbClr val="2D4E6B"/>
                  </a:solidFill>
                  <a:latin typeface="+mn-lt"/>
                </a:rPr>
                <a:t>Steve </a:t>
              </a:r>
              <a:r>
                <a:rPr lang="en-US" altLang="en-US" sz="1600" b="1" err="1">
                  <a:solidFill>
                    <a:srgbClr val="2D4E6B"/>
                  </a:solidFill>
                  <a:latin typeface="+mn-lt"/>
                </a:rPr>
                <a:t>Sisolak</a:t>
              </a:r>
              <a:endParaRPr kumimoji="0" lang="en-US" altLang="en-US" sz="1600" b="1" i="0" u="none" strike="noStrike" cap="none" normalizeH="0" baseline="0">
                <a:ln>
                  <a:noFill/>
                </a:ln>
                <a:solidFill>
                  <a:srgbClr val="2D4E6B"/>
                </a:solidFill>
                <a:effectLst/>
                <a:latin typeface="+mn-lt"/>
              </a:endParaRPr>
            </a:p>
            <a:p>
              <a:pPr marL="0" marR="0" lvl="0" indent="0" algn="ctr" defTabSz="91437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1" u="none" strike="noStrike" cap="none" normalizeH="0" baseline="0">
                  <a:ln>
                    <a:noFill/>
                  </a:ln>
                  <a:solidFill>
                    <a:srgbClr val="2D4E6B"/>
                  </a:solidFill>
                  <a:effectLst/>
                  <a:latin typeface="+mn-lt"/>
                </a:rPr>
                <a:t>Governor</a:t>
              </a:r>
              <a:endParaRPr kumimoji="0" lang="en-US" altLang="en-US" sz="1800" b="0" i="1" u="none" strike="noStrike" cap="none" normalizeH="0" baseline="0">
                <a:ln>
                  <a:noFill/>
                </a:ln>
                <a:solidFill>
                  <a:srgbClr val="2D4E6B"/>
                </a:solidFill>
                <a:effectLst/>
                <a:latin typeface="+mn-lt"/>
              </a:endParaRPr>
            </a:p>
          </p:txBody>
        </p:sp>
        <p:sp>
          <p:nvSpPr>
            <p:cNvPr id="17" name="Text Box 50">
              <a:extLst>
                <a:ext uri="{FF2B5EF4-FFF2-40B4-BE49-F238E27FC236}">
                  <a16:creationId xmlns:a16="http://schemas.microsoft.com/office/drawing/2014/main" id="{8291B8C5-0AFD-4DE8-93B3-4AA98A5CEDB7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8617817" y="915697"/>
              <a:ext cx="1811339" cy="712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37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>
                  <a:ln>
                    <a:noFill/>
                  </a:ln>
                  <a:solidFill>
                    <a:srgbClr val="2D4E6B"/>
                  </a:solidFill>
                  <a:effectLst/>
                  <a:latin typeface="+mn-lt"/>
                </a:rPr>
                <a:t>Richard Whitley</a:t>
              </a:r>
            </a:p>
            <a:p>
              <a:pPr marL="0" marR="0" lvl="0" indent="0" algn="ctr" defTabSz="91437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1" u="none" strike="noStrike" cap="none" normalizeH="0" baseline="0">
                  <a:ln>
                    <a:noFill/>
                  </a:ln>
                  <a:solidFill>
                    <a:srgbClr val="2D4E6B"/>
                  </a:solidFill>
                  <a:effectLst/>
                  <a:latin typeface="+mn-lt"/>
                </a:rPr>
                <a:t>Director</a:t>
              </a:r>
              <a:endParaRPr kumimoji="0" lang="en-US" altLang="en-US" sz="1800" b="0" i="1" u="none" strike="noStrike" cap="none" normalizeH="0" baseline="0">
                <a:ln>
                  <a:noFill/>
                </a:ln>
                <a:solidFill>
                  <a:srgbClr val="2D4E6B"/>
                </a:solidFill>
                <a:effectLst/>
                <a:latin typeface="+mn-lt"/>
              </a:endParaRPr>
            </a:p>
          </p:txBody>
        </p:sp>
      </p:grp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ACC760E-8E28-4D5F-92C2-F3B3BD49BA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4276658"/>
            <a:ext cx="7772400" cy="466344"/>
          </a:xfrm>
        </p:spPr>
        <p:txBody>
          <a:bodyPr/>
          <a:lstStyle>
            <a:lvl1pPr marL="0" indent="0" algn="ctr">
              <a:buNone/>
              <a:defRPr lang="en-US" sz="3200" kern="1200" dirty="0" smtClean="0">
                <a:solidFill>
                  <a:srgbClr val="2D4E6B"/>
                </a:solidFill>
                <a:latin typeface="+mn-lt"/>
                <a:ea typeface="+mj-ea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/>
              <a:t>Click to edit Presentation Title</a:t>
            </a:r>
          </a:p>
        </p:txBody>
      </p:sp>
      <p:pic>
        <p:nvPicPr>
          <p:cNvPr id="35" name="Picture 34" descr="Department of Health and Human Services logo &quot;DHHS&quot;">
            <a:extLst>
              <a:ext uri="{FF2B5EF4-FFF2-40B4-BE49-F238E27FC236}">
                <a16:creationId xmlns:a16="http://schemas.microsoft.com/office/drawing/2014/main" id="{97172F7C-5175-4A43-A4FD-6859E60AC1B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2895" y="4901153"/>
            <a:ext cx="1331869" cy="1789077"/>
          </a:xfrm>
          <a:prstGeom prst="rect">
            <a:avLst/>
          </a:prstGeom>
        </p:spPr>
      </p:pic>
      <p:sp>
        <p:nvSpPr>
          <p:cNvPr id="19" name="Footer Placeholder 5">
            <a:extLst>
              <a:ext uri="{FF2B5EF4-FFF2-40B4-BE49-F238E27FC236}">
                <a16:creationId xmlns:a16="http://schemas.microsoft.com/office/drawing/2014/main" id="{EE36005C-0F53-4E6B-B2EA-8157A00414B0}"/>
              </a:ext>
            </a:extLst>
          </p:cNvPr>
          <p:cNvSpPr txBox="1">
            <a:spLocks/>
          </p:cNvSpPr>
          <p:nvPr userDrawn="1"/>
        </p:nvSpPr>
        <p:spPr>
          <a:xfrm>
            <a:off x="2514600" y="6356350"/>
            <a:ext cx="41148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altLang="en-US" sz="1400" kern="1200" smtClean="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>
                <a:solidFill>
                  <a:srgbClr val="2D4E6B"/>
                </a:solidFill>
                <a:latin typeface="+mn-lt"/>
                <a:cs typeface="Times New Roman" panose="02020603050405020304" pitchFamily="18" charset="0"/>
              </a:rPr>
              <a:t>Helping people.  It’s who we are and what we do.</a:t>
            </a:r>
          </a:p>
        </p:txBody>
      </p:sp>
    </p:spTree>
    <p:extLst>
      <p:ext uri="{BB962C8B-B14F-4D97-AF65-F5344CB8AC3E}">
        <p14:creationId xmlns:p14="http://schemas.microsoft.com/office/powerpoint/2010/main" val="1973933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>
                <a:solidFill>
                  <a:srgbClr val="2D4E6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442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?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CE2C2-9B9E-4B3E-AC9A-244696EB9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E9C1D828-F931-464A-8E86-F9D742DA37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294C7FD-6EE1-451F-BA6B-050A9CEE52F9}"/>
              </a:ext>
            </a:extLst>
          </p:cNvPr>
          <p:cNvSpPr txBox="1">
            <a:spLocks/>
          </p:cNvSpPr>
          <p:nvPr userDrawn="1"/>
        </p:nvSpPr>
        <p:spPr>
          <a:xfrm>
            <a:off x="628650" y="2766218"/>
            <a:ext cx="7886700" cy="1325563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en-US" sz="10000">
                <a:solidFill>
                  <a:srgbClr val="2D4E6B"/>
                </a:solidFill>
                <a:latin typeface="+mn-lt"/>
              </a:rPr>
              <a:t>Questions? </a:t>
            </a:r>
          </a:p>
        </p:txBody>
      </p:sp>
    </p:spTree>
    <p:extLst>
      <p:ext uri="{BB962C8B-B14F-4D97-AF65-F5344CB8AC3E}">
        <p14:creationId xmlns:p14="http://schemas.microsoft.com/office/powerpoint/2010/main" val="2260241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CE2C2-9B9E-4B3E-AC9A-244696EB9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E9C1D828-F931-464A-8E86-F9D742DA37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394F36A-7576-491F-A1F7-C8608A197855}"/>
              </a:ext>
            </a:extLst>
          </p:cNvPr>
          <p:cNvSpPr txBox="1">
            <a:spLocks/>
          </p:cNvSpPr>
          <p:nvPr userDrawn="1"/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sz="4800">
                <a:solidFill>
                  <a:srgbClr val="2D4E6B"/>
                </a:solidFill>
                <a:latin typeface="+mn-lt"/>
              </a:rPr>
              <a:t>Contact Information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FBEE78A-C8E5-4BDB-8A72-F43C2988A4A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1813548"/>
            <a:ext cx="3943350" cy="547687"/>
          </a:xfrm>
        </p:spPr>
        <p:txBody>
          <a:bodyPr anchor="ctr">
            <a:noAutofit/>
          </a:bodyPr>
          <a:lstStyle>
            <a:lvl1pPr marL="0" indent="0">
              <a:buNone/>
              <a:defRPr lang="en-US" sz="4000" kern="1200" dirty="0" smtClean="0">
                <a:solidFill>
                  <a:srgbClr val="2D4E6B"/>
                </a:solidFill>
                <a:latin typeface="+mn-lt"/>
                <a:ea typeface="+mj-ea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2534CAD-222C-4493-B95F-339F15DF5B2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72000" y="1813548"/>
            <a:ext cx="3943350" cy="547687"/>
          </a:xfrm>
        </p:spPr>
        <p:txBody>
          <a:bodyPr anchor="ctr">
            <a:noAutofit/>
          </a:bodyPr>
          <a:lstStyle>
            <a:lvl1pPr marL="0" indent="0">
              <a:buNone/>
              <a:defRPr lang="en-US" sz="4000" kern="1200" dirty="0" smtClean="0">
                <a:solidFill>
                  <a:srgbClr val="2D4E6B"/>
                </a:solidFill>
                <a:latin typeface="+mn-lt"/>
                <a:ea typeface="+mj-ea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C1ADE59-FB95-4C6E-A827-FD56250EB4B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8650" y="2376863"/>
            <a:ext cx="394335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/>
              <a:t>Job Title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8B4B28B-D99E-4112-8CD4-D11F2E6E72B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2000" y="2376863"/>
            <a:ext cx="394335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/>
              <a:t>Job Title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0156DF49-83D0-41EC-AECD-5F997A34B84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8650" y="2924550"/>
            <a:ext cx="394335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/>
              <a:t>Email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37FCF11F-5522-4A79-ADC7-43C7B336CEF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72000" y="2924550"/>
            <a:ext cx="394335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/>
              <a:t>Email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780D7327-8F80-4B78-8D25-2D7AFB13A5E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8650" y="3473235"/>
            <a:ext cx="394335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/>
              <a:t>Phone Number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744C58A1-3B7F-464F-BFDB-7C34E8957A2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72000" y="3473235"/>
            <a:ext cx="394335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/>
              <a:t>Phone Number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0BCA736D-CC37-4A51-89AE-E21A02317A5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600325" y="5383674"/>
            <a:ext cx="3943350" cy="532592"/>
          </a:xfrm>
        </p:spPr>
        <p:txBody>
          <a:bodyPr anchor="ctr"/>
          <a:lstStyle>
            <a:lvl1pPr marL="0" indent="0" algn="ctr">
              <a:buNone/>
              <a:defRPr>
                <a:latin typeface="+mn-lt"/>
              </a:defRPr>
            </a:lvl1pPr>
          </a:lstStyle>
          <a:p>
            <a:pPr lvl="0"/>
            <a:r>
              <a:rPr lang="en-US"/>
              <a:t>Web Address</a:t>
            </a:r>
          </a:p>
        </p:txBody>
      </p:sp>
    </p:spTree>
    <p:extLst>
      <p:ext uri="{BB962C8B-B14F-4D97-AF65-F5344CB8AC3E}">
        <p14:creationId xmlns:p14="http://schemas.microsoft.com/office/powerpoint/2010/main" val="1854036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rony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 numCol="2"/>
          <a:lstStyle>
            <a:lvl1pPr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 lvl="0"/>
            <a:r>
              <a:rPr lang="en-US"/>
              <a:t>Place Acronyms Here – This list has 2 columns to make it easier to add as many as you need.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A0EC8638-D38E-4C5B-8C11-DA859CF37C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2977BF7-C691-4DC7-AA5B-AE6458762ECE}"/>
              </a:ext>
            </a:extLst>
          </p:cNvPr>
          <p:cNvSpPr txBox="1">
            <a:spLocks/>
          </p:cNvSpPr>
          <p:nvPr userDrawn="1"/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dirty="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>
                <a:solidFill>
                  <a:srgbClr val="2D4E6B"/>
                </a:solidFill>
                <a:latin typeface="+mn-lt"/>
              </a:rPr>
              <a:t>Acronyms</a:t>
            </a:r>
          </a:p>
        </p:txBody>
      </p:sp>
    </p:spTree>
    <p:extLst>
      <p:ext uri="{BB962C8B-B14F-4D97-AF65-F5344CB8AC3E}">
        <p14:creationId xmlns:p14="http://schemas.microsoft.com/office/powerpoint/2010/main" val="3560398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Font typeface="+mj-lt"/>
              <a:buAutoNum type="arabicPeriod"/>
              <a:defRPr/>
            </a:lvl1pPr>
            <a:lvl2pPr marL="914400" indent="-457200">
              <a:buFont typeface="+mj-lt"/>
              <a:buAutoNum type="arabicPeriod"/>
              <a:defRPr/>
            </a:lvl2pPr>
            <a:lvl3pPr marL="1371600" indent="-457200">
              <a:buFont typeface="+mj-lt"/>
              <a:buAutoNum type="arabicPeriod"/>
              <a:defRPr/>
            </a:lvl3pPr>
            <a:lvl4pPr marL="1714500" indent="-342900">
              <a:buFont typeface="+mj-lt"/>
              <a:buAutoNum type="arabicPeriod"/>
              <a:defRPr/>
            </a:lvl4pPr>
            <a:lvl5pPr marL="2171700" indent="-342900">
              <a:buFont typeface="+mj-lt"/>
              <a:buAutoNum type="arabicPeriod"/>
              <a:defRPr/>
            </a:lvl5pPr>
          </a:lstStyle>
          <a:p>
            <a:pPr lvl="0"/>
            <a:r>
              <a:rPr lang="en-US"/>
              <a:t>Click to add Agenda item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AEAF5C6-B59C-45C2-925E-4885EFA9EA13}"/>
              </a:ext>
            </a:extLst>
          </p:cNvPr>
          <p:cNvSpPr txBox="1">
            <a:spLocks/>
          </p:cNvSpPr>
          <p:nvPr userDrawn="1"/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dirty="0">
                <a:solidFill>
                  <a:srgbClr val="1F4E79"/>
                </a:solidFill>
                <a:latin typeface="+mn-lt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>
                <a:solidFill>
                  <a:srgbClr val="2D4E6B"/>
                </a:solidFill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3402147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D4E6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53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2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rgbClr val="2D4E6B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lang="en-US" sz="24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A0EC8638-D38E-4C5B-8C11-DA859CF37C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38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D4E6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447800"/>
            <a:ext cx="3886200" cy="5273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447800"/>
            <a:ext cx="3886200" cy="5273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169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/>
          <a:lstStyle>
            <a:lvl1pPr>
              <a:defRPr>
                <a:solidFill>
                  <a:srgbClr val="2D4E6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447800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651" y="2271712"/>
            <a:ext cx="3868340" cy="44497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7959" y="1447800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7959" y="2271712"/>
            <a:ext cx="3887391" cy="44497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758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D4E6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955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882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>
                <a:solidFill>
                  <a:srgbClr val="2D4E6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696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EFEFAC60-7414-4FDE-BD15-9938009D97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61" t="22044"/>
          <a:stretch/>
        </p:blipFill>
        <p:spPr>
          <a:xfrm>
            <a:off x="-1" y="0"/>
            <a:ext cx="1877831" cy="175815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460498"/>
            <a:ext cx="7886700" cy="5260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CAAE399-9663-4155-9710-CBEED152D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0566" y="5663696"/>
            <a:ext cx="764198" cy="1026534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1600" kern="1200" smtClean="0">
                <a:solidFill>
                  <a:srgbClr val="2D4E6B"/>
                </a:solidFill>
                <a:latin typeface="+mn-lt"/>
                <a:ea typeface="+mn-ea"/>
                <a:cs typeface="Times New Roman" panose="02020603050405020304" pitchFamily="18" charset="0"/>
              </a:defRPr>
            </a:lvl1pPr>
          </a:lstStyle>
          <a:p>
            <a:fld id="{A0EC8638-D38E-4C5B-8C11-DA859CF37C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461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83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81" r:id="rId12"/>
    <p:sldLayoutId id="2147483682" r:id="rId13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dirty="0">
          <a:solidFill>
            <a:srgbClr val="2D4E6B"/>
          </a:solidFill>
          <a:latin typeface="+mn-lt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800" kern="1200" dirty="0" smtClean="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800" kern="1200" dirty="0" smtClean="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800" kern="1200" dirty="0" smtClean="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12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g.state.nv.us/App/NELIS/REL/81st2021/Bill/8095/Overview" TargetMode="External"/><Relationship Id="rId2" Type="http://schemas.openxmlformats.org/officeDocument/2006/relationships/hyperlink" Target="mailto:988fee@health.nv.gov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nevadaepro.com/bso/external/bidDetail.sdo?docId=40DHHS-S2308&amp;external=true&amp;parentUrl=close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dpbh.nv.gov/Programs/CRS/CrisisResponseSystemHome/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1A329-3FB8-496B-8AC6-2927384D1A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Bureau of Behavioral Health &amp; Wellness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98E897-CBE8-4C7F-A765-03F2FCB57C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0343" y="5384418"/>
            <a:ext cx="6890657" cy="661819"/>
          </a:xfrm>
        </p:spPr>
        <p:txBody>
          <a:bodyPr>
            <a:normAutofit fontScale="85000" lnSpcReduction="20000"/>
          </a:bodyPr>
          <a:lstStyle/>
          <a:p>
            <a:r>
              <a:rPr lang="en-US"/>
              <a:t>Shannon Scott</a:t>
            </a:r>
          </a:p>
          <a:p>
            <a:r>
              <a:rPr lang="en-US"/>
              <a:t>Crisis Response System Program Manager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C44EEA-12BD-4D1B-B9E1-720DD25627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85800" y="4334323"/>
            <a:ext cx="7772400" cy="46634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Nevada’s Crisis Response System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02884FC-57BF-D551-D7D1-792676301067}"/>
              </a:ext>
            </a:extLst>
          </p:cNvPr>
          <p:cNvSpPr txBox="1"/>
          <p:nvPr/>
        </p:nvSpPr>
        <p:spPr>
          <a:xfrm>
            <a:off x="960438" y="915458"/>
            <a:ext cx="2121957" cy="338554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 i="1">
                <a:solidFill>
                  <a:srgbClr val="002060"/>
                </a:solidFill>
                <a:latin typeface="Bookman Old Style"/>
                <a:ea typeface="Cambria"/>
                <a:cs typeface="Times New Roman"/>
              </a:rPr>
              <a:t>Joe Lombardo</a:t>
            </a:r>
          </a:p>
        </p:txBody>
      </p:sp>
    </p:spTree>
    <p:extLst>
      <p:ext uri="{BB962C8B-B14F-4D97-AF65-F5344CB8AC3E}">
        <p14:creationId xmlns:p14="http://schemas.microsoft.com/office/powerpoint/2010/main" val="2505890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2A4F46-74F3-4DC9-AD57-47F8D75FA4C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1812925"/>
            <a:ext cx="3943350" cy="54768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2D4E6B"/>
                </a:solidFill>
                <a:effectLst/>
                <a:uLnTx/>
                <a:uFillTx/>
                <a:latin typeface="+mn-lt"/>
                <a:ea typeface="+mj-ea"/>
                <a:cs typeface="Times New Roman" panose="02020603050405020304" pitchFamily="18" charset="0"/>
              </a:rPr>
              <a:t>Shannon Scott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22EC66-6E45-4140-ACA7-FA4C446E219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8649" y="2376863"/>
            <a:ext cx="4596493" cy="532592"/>
          </a:xfrm>
        </p:spPr>
        <p:txBody>
          <a:bodyPr>
            <a:normAutofit fontScale="70000" lnSpcReduction="20000"/>
          </a:bodyPr>
          <a:lstStyle/>
          <a:p>
            <a:r>
              <a:rPr lang="en-US"/>
              <a:t>Crisis Response System Program Manager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77E9208-2B14-4C36-B06E-CD01B4A0350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/>
              <a:t>sscott@health.nv.gov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675BD88-C6E1-478D-B002-BCC3F7ED87A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r>
              <a:rPr lang="en-US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775-684-4072</a:t>
            </a:r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00F33BD-0F05-455A-803A-3E6F797C6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1D828-F931-464A-8E86-F9D742DA373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066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7A5DC-8001-81BA-1EE8-19E2D807A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988 Fee Implementation in NV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E7F31-FEF5-E148-A2F8-CE7ECA6243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marR="0" indent="-342900" rtl="0" eaLnBrk="1" fontAlgn="t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/>
          </a:p>
          <a:p>
            <a:pPr marL="342900" marR="0" indent="-342900" rtl="0" eaLnBrk="1" fontAlgn="t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/>
              <a:t>SB390 temporary regulations went into effect 3/7/2023; Fee collection begins 06/07/23 with first payments to be received by 07/15/23</a:t>
            </a:r>
          </a:p>
          <a:p>
            <a:pPr marL="0" marR="0" indent="0" rtl="0" eaLnBrk="1" fontAlgn="t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/>
          </a:p>
          <a:p>
            <a:pPr marL="342900" marR="0" indent="-342900" rtl="0" eaLnBrk="1" fontAlgn="t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Questions: </a:t>
            </a:r>
            <a:r>
              <a:rPr lang="en-US" sz="2800">
                <a:solidFill>
                  <a:schemeClr val="tx1"/>
                </a:solidFill>
                <a:hlinkClick r:id="rId2"/>
              </a:rPr>
              <a:t>988fee@health.nv.gov</a:t>
            </a:r>
            <a:endParaRPr lang="en-US" sz="2800">
              <a:solidFill>
                <a:schemeClr val="tx1"/>
              </a:solidFill>
            </a:endParaRPr>
          </a:p>
          <a:p>
            <a:pPr marL="342900" marR="0" indent="-342900" rtl="0" eaLnBrk="1" fontAlgn="t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/>
          </a:p>
          <a:p>
            <a:pPr marL="0" marR="0" indent="0" rtl="0" eaLnBrk="1" fontAlgn="t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>
              <a:solidFill>
                <a:schemeClr val="tx1"/>
              </a:solidFill>
            </a:endParaRPr>
          </a:p>
          <a:p>
            <a:pPr marL="0" marR="0" indent="0" rtl="0" eaLnBrk="1" fontAlgn="t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u="sng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https://www.leg.state.nv.us/App/NELIS/REL/81st2021/Bill/8095/Overview</a:t>
            </a:r>
            <a:r>
              <a:rPr lang="en-US" sz="2000">
                <a:solidFill>
                  <a:srgbClr val="4472C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/>
          </a:p>
          <a:p>
            <a:pPr marL="0" indent="0">
              <a:buNone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8FAF44-C270-BCA1-1302-E94197B19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74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FDF61-733E-EADA-9E14-E8F84FE1E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RFI/RFP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70D06-4E09-F8C0-4B9B-D7DB0AE908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/>
              <a:t>Request for Information (RFI) prior to Request for Proposal (RFP)</a:t>
            </a:r>
          </a:p>
          <a:p>
            <a:pPr>
              <a:lnSpc>
                <a:spcPct val="200000"/>
              </a:lnSpc>
            </a:pPr>
            <a:r>
              <a:rPr lang="en-US" b="1">
                <a:solidFill>
                  <a:srgbClr val="FF0000"/>
                </a:solidFill>
              </a:rPr>
              <a:t>RFI is LIVE!</a:t>
            </a:r>
          </a:p>
          <a:p>
            <a:pPr lvl="1">
              <a:lnSpc>
                <a:spcPct val="200000"/>
              </a:lnSpc>
            </a:pPr>
            <a:r>
              <a:rPr lang="en-US" sz="1400" u="sng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https://nevadaepro.com/bso/external/bidDetail.sdo?docId=40DHHS-S2308&amp;external=true&amp;parentUrl=close</a:t>
            </a:r>
            <a:endParaRPr lang="en-US" b="1">
              <a:solidFill>
                <a:srgbClr val="FF0000"/>
              </a:solidFill>
            </a:endParaRPr>
          </a:p>
          <a:p>
            <a:pPr>
              <a:lnSpc>
                <a:spcPct val="200000"/>
              </a:lnSpc>
            </a:pPr>
            <a:r>
              <a:rPr lang="en-US"/>
              <a:t>Anticipated RFP release Fall 2023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759BAD-69F9-2801-8B53-E58929BE3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550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8ED18-D38C-4DBB-2D61-9F6F906B6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988 Call/Text/Chat in Nevada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90C77-46F9-4E5E-E08E-5AA5389BE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rtl="0">
              <a:buFont typeface="Arial" panose="020B0604020202020204" pitchFamily="34" charset="0"/>
              <a:buChar char="•"/>
            </a:pPr>
            <a:r>
              <a:rPr lang="en-US" sz="2000">
                <a:effectLst/>
                <a:latin typeface="+mj-lt"/>
              </a:rPr>
              <a:t>Data for the past year February 2022 to February 2023 show:  </a:t>
            </a:r>
          </a:p>
          <a:p>
            <a:pPr marL="742950" lvl="1" indent="-285750" rtl="0">
              <a:buFont typeface="Arial" panose="020B0604020202020204" pitchFamily="34" charset="0"/>
              <a:buChar char="•"/>
            </a:pPr>
            <a:r>
              <a:rPr lang="en-US" sz="2000">
                <a:effectLst/>
                <a:latin typeface="+mj-lt"/>
              </a:rPr>
              <a:t>There has been a 53% increase in calls </a:t>
            </a:r>
            <a:r>
              <a:rPr lang="en-US" sz="2000" i="1">
                <a:effectLst/>
                <a:latin typeface="+mj-lt"/>
              </a:rPr>
              <a:t>received</a:t>
            </a:r>
            <a:r>
              <a:rPr lang="en-US" sz="2000">
                <a:effectLst/>
                <a:latin typeface="+mj-lt"/>
              </a:rPr>
              <a:t> from February 2022 to February 2023 with consideration that 988 went live July 2022. </a:t>
            </a:r>
          </a:p>
          <a:p>
            <a:pPr marL="1143000" lvl="2" indent="-228600" rtl="0">
              <a:buFont typeface="Arial" panose="020B0604020202020204" pitchFamily="34" charset="0"/>
              <a:buChar char="•"/>
            </a:pPr>
            <a:r>
              <a:rPr lang="en-US">
                <a:effectLst/>
                <a:latin typeface="+mj-lt"/>
              </a:rPr>
              <a:t>February 2022: 1635 received</a:t>
            </a:r>
          </a:p>
          <a:p>
            <a:pPr marL="1143000" lvl="2" indent="-228600" rtl="0">
              <a:buFont typeface="Arial" panose="020B0604020202020204" pitchFamily="34" charset="0"/>
              <a:buChar char="•"/>
            </a:pPr>
            <a:r>
              <a:rPr lang="en-US">
                <a:effectLst/>
                <a:latin typeface="+mj-lt"/>
              </a:rPr>
              <a:t>February 2023: 2508 received </a:t>
            </a:r>
          </a:p>
          <a:p>
            <a:pPr rtl="0">
              <a:buFont typeface="Arial" panose="020B0604020202020204" pitchFamily="34" charset="0"/>
              <a:buChar char="•"/>
            </a:pPr>
            <a:r>
              <a:rPr lang="en-US" sz="2000">
                <a:effectLst/>
                <a:latin typeface="+mj-lt"/>
              </a:rPr>
              <a:t>So far in 2023 the average in-state answer rate is 73%.</a:t>
            </a:r>
          </a:p>
          <a:p>
            <a:pPr rtl="0">
              <a:buFont typeface="Arial" panose="020B0604020202020204" pitchFamily="34" charset="0"/>
              <a:buChar char="•"/>
            </a:pPr>
            <a:r>
              <a:rPr lang="en-US" sz="2000">
                <a:effectLst/>
                <a:latin typeface="+mj-lt"/>
              </a:rPr>
              <a:t>CSSNV's answer rate has increased by 9% since February 2022 to February 2023 </a:t>
            </a:r>
          </a:p>
          <a:p>
            <a:pPr marL="742950" lvl="1" indent="-285750" rtl="0">
              <a:buFont typeface="Arial" panose="020B0604020202020204" pitchFamily="34" charset="0"/>
              <a:buChar char="•"/>
            </a:pPr>
            <a:r>
              <a:rPr lang="en-US" sz="2000">
                <a:effectLst/>
                <a:latin typeface="+mj-lt"/>
              </a:rPr>
              <a:t>Total number of calls answered: 20,395 (in a year's span)</a:t>
            </a:r>
          </a:p>
          <a:p>
            <a:pPr marL="742950" lvl="1" indent="-285750" rtl="0">
              <a:buFont typeface="Arial" panose="020B0604020202020204" pitchFamily="34" charset="0"/>
              <a:buChar char="•"/>
            </a:pPr>
            <a:r>
              <a:rPr lang="en-US" sz="2000">
                <a:effectLst/>
                <a:latin typeface="+mj-lt"/>
              </a:rPr>
              <a:t>February 2023 they received 2508 calls and Answered 1886 = 75% in state answer rate.</a:t>
            </a:r>
          </a:p>
          <a:p>
            <a:pPr rtl="0">
              <a:buFont typeface="Arial" panose="020B0604020202020204" pitchFamily="34" charset="0"/>
              <a:buChar char="•"/>
            </a:pPr>
            <a:r>
              <a:rPr lang="en-US" sz="2000">
                <a:effectLst/>
                <a:latin typeface="+mj-lt"/>
              </a:rPr>
              <a:t>Chat and Text data has only been reported from August 2022 to February 2023  </a:t>
            </a:r>
          </a:p>
          <a:p>
            <a:pPr marL="742950" lvl="1" indent="-285750" rtl="0">
              <a:buFont typeface="Arial" panose="020B0604020202020204" pitchFamily="34" charset="0"/>
              <a:buChar char="•"/>
            </a:pPr>
            <a:r>
              <a:rPr lang="en-US" sz="2000">
                <a:effectLst/>
                <a:latin typeface="+mj-lt"/>
              </a:rPr>
              <a:t>Both chat and text average 46% answer Rate 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D8AE87-BDA4-DA16-4B2F-1A446A618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37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8C3DC-C381-BE74-8B13-EFCACC1B3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858416"/>
            <a:ext cx="7283709" cy="326571"/>
          </a:xfrm>
        </p:spPr>
        <p:txBody>
          <a:bodyPr>
            <a:normAutofit fontScale="90000"/>
          </a:bodyPr>
          <a:lstStyle/>
          <a:p>
            <a:r>
              <a:rPr lang="en-US" dirty="0"/>
              <a:t>Virtual Crisis Care</a:t>
            </a:r>
            <a:r>
              <a:rPr lang="en-US" sz="4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br>
              <a:rPr lang="en-US" sz="4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4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Data From November 2022 - March 2023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9FE50-530D-3A61-31C3-4C4C30DE67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101012"/>
            <a:ext cx="3886200" cy="5620464"/>
          </a:xfrm>
        </p:spPr>
        <p:txBody>
          <a:bodyPr>
            <a:normAutofit fontScale="85000" lnSpcReduction="20000"/>
          </a:bodyPr>
          <a:lstStyle/>
          <a:p>
            <a:pPr marL="0" marR="0" indent="0" fontAlgn="base">
              <a:spcBef>
                <a:spcPts val="0"/>
              </a:spcBef>
              <a:spcAft>
                <a:spcPts val="0"/>
              </a:spcAft>
              <a:buNone/>
            </a:pPr>
            <a:endParaRPr lang="en-US" sz="19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 fontAlgn="base">
              <a:spcBef>
                <a:spcPts val="0"/>
              </a:spcBef>
              <a:spcAft>
                <a:spcPts val="0"/>
              </a:spcAft>
              <a:buNone/>
            </a:pPr>
            <a:endParaRPr lang="en-US" sz="190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fontAlgn="base">
              <a:spcBef>
                <a:spcPts val="0"/>
              </a:spcBef>
              <a:spcAft>
                <a:spcPts val="0"/>
              </a:spcAft>
            </a:pPr>
            <a:r>
              <a:rPr lang="en-US" sz="19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Our Virtual Crisis Care Program includes: </a:t>
            </a:r>
          </a:p>
          <a:p>
            <a:pPr marL="0" marR="0" fontAlgn="base">
              <a:spcBef>
                <a:spcPts val="0"/>
              </a:spcBef>
              <a:spcAft>
                <a:spcPts val="0"/>
              </a:spcAft>
            </a:pPr>
            <a:endParaRPr lang="en-US" sz="19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lvl="1" fontAlgn="base">
              <a:spcBef>
                <a:spcPts val="0"/>
              </a:spcBef>
            </a:pPr>
            <a:r>
              <a:rPr lang="en-US" sz="19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Lincoln County Sheriff's Office  </a:t>
            </a:r>
            <a:endParaRPr lang="en-US" sz="19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lvl="1" fontAlgn="base">
              <a:spcBef>
                <a:spcPts val="0"/>
              </a:spcBef>
            </a:pPr>
            <a:r>
              <a:rPr lang="en-US" sz="19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White Pine County -  </a:t>
            </a:r>
            <a:endParaRPr lang="en-US" sz="19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lvl="1" fontAlgn="base">
              <a:spcBef>
                <a:spcPts val="0"/>
              </a:spcBef>
            </a:pPr>
            <a:r>
              <a:rPr lang="en-US" sz="19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City of Elko Police Department  </a:t>
            </a:r>
            <a:endParaRPr lang="en-US" sz="19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lvl="1" fontAlgn="base">
              <a:spcBef>
                <a:spcPts val="0"/>
              </a:spcBef>
            </a:pPr>
            <a:r>
              <a:rPr lang="en-US" sz="19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Eureka County Sheriff's Office  </a:t>
            </a:r>
            <a:endParaRPr lang="en-US" sz="19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lvl="1" fontAlgn="base">
              <a:spcBef>
                <a:spcPts val="0"/>
              </a:spcBef>
            </a:pPr>
            <a:r>
              <a:rPr lang="en-US" sz="19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Mesquite Police Department  </a:t>
            </a:r>
            <a:endParaRPr lang="en-US" sz="19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lvl="1" fontAlgn="base">
              <a:spcBef>
                <a:spcPts val="0"/>
              </a:spcBef>
            </a:pPr>
            <a:r>
              <a:rPr lang="en-US" sz="19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Elko County Sheriff's Office  </a:t>
            </a:r>
          </a:p>
          <a:p>
            <a:pPr marL="457200" lvl="1" fontAlgn="base">
              <a:spcBef>
                <a:spcPts val="0"/>
              </a:spcBef>
            </a:pPr>
            <a:endParaRPr lang="en-US" sz="190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lvl="0" indent="-228600" algn="l" defTabSz="914400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kumimoji="0" lang="en-US" sz="19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encounters with three Law Enforcement Agencies:</a:t>
            </a:r>
            <a:endParaRPr kumimoji="0" lang="en-US" sz="1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lvl="1" indent="0" fontAlgn="base">
              <a:spcBef>
                <a:spcPts val="0"/>
              </a:spcBef>
              <a:buNone/>
            </a:pPr>
            <a:endParaRPr lang="en-US" sz="190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 fontAlgn="base">
              <a:spcBef>
                <a:spcPts val="0"/>
              </a:spcBef>
              <a:spcAft>
                <a:spcPts val="0"/>
              </a:spcAft>
              <a:buNone/>
            </a:pPr>
            <a:endParaRPr lang="en-US" sz="19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fontAlgn="base">
              <a:spcBef>
                <a:spcPts val="0"/>
              </a:spcBef>
              <a:spcAft>
                <a:spcPts val="0"/>
              </a:spcAft>
            </a:pPr>
            <a:r>
              <a:rPr lang="en-US" sz="1900" b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Lincoln County Sheriff's Office</a:t>
            </a:r>
            <a:r>
              <a:rPr lang="en-US" sz="19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  </a:t>
            </a:r>
            <a:endParaRPr lang="en-US" sz="19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00100" lvl="1" indent="-342900" fontAlgn="base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9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 '22: 1 call </a:t>
            </a:r>
            <a:endParaRPr lang="en-US" sz="19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00100" lvl="1" indent="-342900" fontAlgn="base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9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Dec '22: 2 calls</a:t>
            </a:r>
          </a:p>
          <a:p>
            <a:pPr marL="800100" lvl="1" indent="-342900" fontAlgn="base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9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fontAlgn="base">
              <a:spcBef>
                <a:spcPts val="0"/>
              </a:spcBef>
              <a:spcAft>
                <a:spcPts val="0"/>
              </a:spcAft>
            </a:pPr>
            <a:r>
              <a:rPr lang="en-US" sz="1900" b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White Pine County</a:t>
            </a:r>
            <a:r>
              <a:rPr lang="en-US" sz="19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 </a:t>
            </a:r>
            <a:endParaRPr lang="en-US" sz="19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00100" lvl="1" indent="-342900" fontAlgn="base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9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January '23:  1 call </a:t>
            </a:r>
            <a:endParaRPr lang="en-US" sz="19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00100" lvl="1" indent="-342900" fontAlgn="base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9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February '23: 2 calls </a:t>
            </a:r>
            <a:endParaRPr lang="en-US" sz="19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00100" lvl="1" indent="-342900" fontAlgn="base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9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March '23: 1 call </a:t>
            </a:r>
          </a:p>
          <a:p>
            <a:pPr marL="800100" lvl="1" indent="-342900" fontAlgn="base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9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fontAlgn="base">
              <a:spcBef>
                <a:spcPts val="0"/>
              </a:spcBef>
              <a:spcAft>
                <a:spcPts val="0"/>
              </a:spcAft>
            </a:pPr>
            <a:r>
              <a:rPr lang="en-US" sz="1900" b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City of Elko Police Department</a:t>
            </a:r>
            <a:r>
              <a:rPr lang="en-US" sz="19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  </a:t>
            </a:r>
            <a:endParaRPr lang="en-US" sz="19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00100" lvl="1" indent="-342900" fontAlgn="base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9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Jan '23: 1 call </a:t>
            </a:r>
            <a:endParaRPr lang="en-US" sz="19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00100" lvl="1" indent="-342900" fontAlgn="base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9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February '23: 1 call </a:t>
            </a:r>
            <a:endParaRPr lang="en-US" sz="19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00100" lvl="1" indent="-342900" fontAlgn="base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9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March '23: 1 call </a:t>
            </a:r>
          </a:p>
          <a:p>
            <a:pPr marL="800100" lvl="1" indent="-342900" fontAlgn="base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9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fontAlgn="base">
              <a:spcBef>
                <a:spcPts val="0"/>
              </a:spcBef>
              <a:spcAft>
                <a:spcPts val="0"/>
              </a:spcAft>
            </a:pPr>
            <a:r>
              <a:rPr lang="en-US" sz="1900" b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Eureka County Sheriff's Office</a:t>
            </a:r>
            <a:r>
              <a:rPr lang="en-US" sz="19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 </a:t>
            </a:r>
          </a:p>
          <a:p>
            <a:pPr marL="800100" lvl="1" indent="-342900" fontAlgn="base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9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March '23: 1 call  </a:t>
            </a:r>
          </a:p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6AF1BF-C327-D389-7A04-C996009CAD1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fontAlgn="base">
              <a:spcBef>
                <a:spcPts val="0"/>
              </a:spcBef>
            </a:pPr>
            <a:r>
              <a:rPr lang="en-US" sz="1900" b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Primary reason for call:  </a:t>
            </a:r>
          </a:p>
          <a:p>
            <a:pPr marL="457200" lvl="1" fontAlgn="base">
              <a:spcBef>
                <a:spcPts val="0"/>
              </a:spcBef>
            </a:pPr>
            <a:r>
              <a:rPr lang="en-US" sz="19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Self-harm: 2 </a:t>
            </a:r>
          </a:p>
          <a:p>
            <a:pPr marL="457200" lvl="1" fontAlgn="base">
              <a:spcBef>
                <a:spcPts val="0"/>
              </a:spcBef>
            </a:pPr>
            <a:r>
              <a:rPr lang="en-US" sz="19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Suicidal Ideation: 3 </a:t>
            </a:r>
          </a:p>
          <a:p>
            <a:pPr marL="457200" lvl="1" fontAlgn="base">
              <a:spcBef>
                <a:spcPts val="0"/>
              </a:spcBef>
            </a:pPr>
            <a:r>
              <a:rPr lang="en-US" sz="19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Depression: 4 </a:t>
            </a:r>
          </a:p>
          <a:p>
            <a:pPr marL="457200" lvl="1" fontAlgn="base">
              <a:spcBef>
                <a:spcPts val="0"/>
              </a:spcBef>
            </a:pPr>
            <a:r>
              <a:rPr lang="en-US" sz="19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Aggressive/Disruptive Behavior: 1 </a:t>
            </a:r>
          </a:p>
          <a:p>
            <a:pPr marL="457200" lvl="1" fontAlgn="base">
              <a:spcBef>
                <a:spcPts val="0"/>
              </a:spcBef>
            </a:pPr>
            <a:r>
              <a:rPr lang="en-US" sz="19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Delusional/Hallucinations: 1  </a:t>
            </a:r>
          </a:p>
          <a:p>
            <a:pPr marL="457200" lvl="1" fontAlgn="base">
              <a:spcBef>
                <a:spcPts val="0"/>
              </a:spcBef>
            </a:pPr>
            <a:endParaRPr lang="en-US" sz="190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lvl="1" fontAlgn="base">
              <a:spcBef>
                <a:spcPts val="0"/>
              </a:spcBef>
            </a:pPr>
            <a:endParaRPr lang="en-US" sz="19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 fontAlgn="base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L="0" marR="0" fontAlgn="base">
              <a:spcBef>
                <a:spcPts val="0"/>
              </a:spcBef>
              <a:spcAft>
                <a:spcPts val="0"/>
              </a:spcAft>
            </a:pPr>
            <a:r>
              <a:rPr lang="en-US" sz="1900" b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Disposition:</a:t>
            </a:r>
          </a:p>
          <a:p>
            <a:pPr marL="914400" lvl="2" fontAlgn="base">
              <a:spcBef>
                <a:spcPts val="0"/>
              </a:spcBef>
            </a:pPr>
            <a:r>
              <a:rPr lang="en-US" sz="19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Involuntary Admission: 2 </a:t>
            </a:r>
          </a:p>
          <a:p>
            <a:pPr marL="914400" lvl="2" fontAlgn="base">
              <a:spcBef>
                <a:spcPts val="0"/>
              </a:spcBef>
            </a:pPr>
            <a:r>
              <a:rPr lang="en-US" sz="19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Remained in place: 7 </a:t>
            </a:r>
          </a:p>
          <a:p>
            <a:pPr marL="914400" lvl="2" fontAlgn="base">
              <a:spcBef>
                <a:spcPts val="0"/>
              </a:spcBef>
            </a:pPr>
            <a:r>
              <a:rPr lang="en-US" sz="19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Voluntary Admission: 2 </a:t>
            </a:r>
          </a:p>
          <a:p>
            <a:pPr marL="914400" lvl="2" fontAlgn="base">
              <a:spcBef>
                <a:spcPts val="0"/>
              </a:spcBef>
            </a:pPr>
            <a:endParaRPr lang="en-US" sz="19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 fontAlgn="base">
              <a:spcBef>
                <a:spcPts val="0"/>
              </a:spcBef>
              <a:spcAft>
                <a:spcPts val="0"/>
              </a:spcAft>
              <a:buNone/>
            </a:pPr>
            <a:endParaRPr lang="en-US" sz="190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fontAlgn="base">
              <a:spcBef>
                <a:spcPts val="0"/>
              </a:spcBef>
            </a:pPr>
            <a:r>
              <a:rPr lang="en-US" sz="1900" b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Ages:</a:t>
            </a:r>
            <a:endParaRPr lang="en-US" sz="1900" b="1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fontAlgn="base">
              <a:spcBef>
                <a:spcPts val="0"/>
              </a:spcBef>
            </a:pPr>
            <a:endParaRPr lang="en-US" sz="19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914400" lvl="2" fontAlgn="base">
              <a:spcBef>
                <a:spcPts val="0"/>
              </a:spcBef>
            </a:pPr>
            <a:r>
              <a:rPr lang="en-US" sz="19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13-18: 1 </a:t>
            </a:r>
          </a:p>
          <a:p>
            <a:pPr marL="914400" lvl="2" fontAlgn="base">
              <a:spcBef>
                <a:spcPts val="0"/>
              </a:spcBef>
            </a:pPr>
            <a:r>
              <a:rPr lang="en-US" sz="19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19-24: 2 </a:t>
            </a:r>
          </a:p>
          <a:p>
            <a:pPr marL="914400" lvl="2" fontAlgn="base">
              <a:spcBef>
                <a:spcPts val="0"/>
              </a:spcBef>
            </a:pPr>
            <a:r>
              <a:rPr lang="en-US" sz="19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25-44: 4 </a:t>
            </a:r>
          </a:p>
          <a:p>
            <a:pPr marL="914400" lvl="2" fontAlgn="base">
              <a:spcBef>
                <a:spcPts val="0"/>
              </a:spcBef>
            </a:pPr>
            <a:r>
              <a:rPr lang="en-US" sz="19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45-64: 3 </a:t>
            </a:r>
          </a:p>
          <a:p>
            <a:pPr marL="914400" lvl="2" fontAlgn="base">
              <a:spcBef>
                <a:spcPts val="0"/>
              </a:spcBef>
            </a:pPr>
            <a:r>
              <a:rPr lang="en-US" sz="19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65+: 1 </a:t>
            </a:r>
          </a:p>
          <a:p>
            <a:pPr lvl="1"/>
            <a:endParaRPr lang="en-US" sz="12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160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6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*Gender is not reported. </a:t>
            </a:r>
          </a:p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457AB3-F4DE-8754-8424-E1BF0273E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957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CC228-11FF-B620-3BBA-F84D7CCB1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Times New Roman"/>
              </a:rPr>
              <a:t>Crisis Stabilization Centers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300C3-E4E1-E97C-84D2-F89B06A65B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Times New Roman"/>
              </a:rPr>
              <a:t>North: Final review of subgrant with Renown in progress</a:t>
            </a:r>
          </a:p>
          <a:p>
            <a:endParaRPr lang="en-US">
              <a:cs typeface="Times New Roman"/>
            </a:endParaRPr>
          </a:p>
          <a:p>
            <a:r>
              <a:rPr lang="en-US">
                <a:cs typeface="Times New Roman"/>
              </a:rPr>
              <a:t>South: Discussions with Clark County leadership regarding opportunities</a:t>
            </a:r>
          </a:p>
          <a:p>
            <a:endParaRPr lang="en-US">
              <a:cs typeface="Times New Roman"/>
            </a:endParaRPr>
          </a:p>
          <a:p>
            <a:r>
              <a:rPr lang="en-US">
                <a:cs typeface="Times New Roman"/>
              </a:rPr>
              <a:t>Rural: Discussions with Rural Nevada Health Partners and Central Health District regarding opportunities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C1C65D-11DC-8F59-D089-2E1F5A409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163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EDDFC-722A-9993-3E77-1F7921C04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cs typeface="Times New Roman"/>
              </a:rPr>
              <a:t>988 Marketing</a:t>
            </a:r>
            <a:br>
              <a:rPr lang="en-US" dirty="0">
                <a:cs typeface="Times New Roman"/>
              </a:rPr>
            </a:br>
            <a:endParaRPr lang="en-US" dirty="0"/>
          </a:p>
        </p:txBody>
      </p:sp>
      <p:pic>
        <p:nvPicPr>
          <p:cNvPr id="6" name="Picture 6" descr="Crisis Services: 988 Suicide &amp; Crisis Lifeline | Wisconsin Department ...">
            <a:extLst>
              <a:ext uri="{FF2B5EF4-FFF2-40B4-BE49-F238E27FC236}">
                <a16:creationId xmlns:a16="http://schemas.microsoft.com/office/drawing/2014/main" id="{B21E5911-2D19-3853-DA2A-0ED1073FEF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56" y="2337029"/>
            <a:ext cx="3709963" cy="207316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3FA3D8-5FC3-3D05-1B6B-0E2B45115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Times New Roman"/>
              </a:rPr>
              <a:t>Current vendor for 988 branding through June 2023</a:t>
            </a:r>
          </a:p>
          <a:p>
            <a:endParaRPr lang="en-US">
              <a:cs typeface="Times New Roman"/>
            </a:endParaRPr>
          </a:p>
          <a:p>
            <a:r>
              <a:rPr lang="en-US">
                <a:cs typeface="Times New Roman"/>
              </a:rPr>
              <a:t>Additional Supplemental funds budgeted for 988 branding and marketing</a:t>
            </a:r>
          </a:p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A60979-B3F3-5C2C-0B45-D1D9C4046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312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9B0DC-6C80-3E6E-E9F3-94FD6EC83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A29A51-7DF9-698D-1D73-6045F948E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>
              <a:lnSpc>
                <a:spcPct val="107000"/>
              </a:lnSpc>
              <a:spcBef>
                <a:spcPts val="0"/>
              </a:spcBef>
            </a:pPr>
            <a:r>
              <a:rPr lang="en-US" sz="2800"/>
              <a:t>CRS shares updates, resources, and other information about implementation of the Crisis Response System at </a:t>
            </a:r>
            <a:r>
              <a:rPr lang="en-US">
                <a:hlinkClick r:id="rId2"/>
              </a:rPr>
              <a:t>Crisis Response System (nv.gov)</a:t>
            </a:r>
            <a:endParaRPr lang="en-US" sz="2800"/>
          </a:p>
          <a:p>
            <a:pPr marL="0" indent="0" fontAlgn="t">
              <a:lnSpc>
                <a:spcPct val="107000"/>
              </a:lnSpc>
              <a:spcBef>
                <a:spcPts val="0"/>
              </a:spcBef>
              <a:buNone/>
            </a:pPr>
            <a:endParaRPr lang="en-US" sz="2800"/>
          </a:p>
          <a:p>
            <a:pPr fontAlgn="t">
              <a:lnSpc>
                <a:spcPct val="107000"/>
              </a:lnSpc>
              <a:spcBef>
                <a:spcPts val="0"/>
              </a:spcBef>
            </a:pPr>
            <a:r>
              <a:rPr lang="en-US" sz="2800"/>
              <a:t>To be added to this email list, please email Shannon Scott: sscott@health.nv.gov</a:t>
            </a:r>
          </a:p>
          <a:p>
            <a:pPr fontAlgn="t">
              <a:lnSpc>
                <a:spcPct val="107000"/>
              </a:lnSpc>
              <a:spcBef>
                <a:spcPts val="0"/>
              </a:spcBef>
            </a:pPr>
            <a:endParaRPr lang="en-US" sz="2800"/>
          </a:p>
          <a:p>
            <a:pPr fontAlgn="t">
              <a:lnSpc>
                <a:spcPct val="107000"/>
              </a:lnSpc>
              <a:spcBef>
                <a:spcPts val="0"/>
              </a:spcBef>
            </a:pPr>
            <a:endParaRPr lang="en-US" sz="1400"/>
          </a:p>
          <a:p>
            <a:pPr marL="0" indent="0">
              <a:buNone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BE80D5-2170-CF04-3A4F-4C7BFD1C3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672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9D751F-DC66-3778-2BC9-3A4ED141100F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/>
              <a:t>		</a:t>
            </a:r>
            <a:r>
              <a:rPr lang="en-US" dirty="0">
                <a:solidFill>
                  <a:schemeClr val="bg1"/>
                </a:solidFill>
              </a:rPr>
              <a:t>Questions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9967455-7DC2-4A58-A762-2963371AF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1D828-F931-464A-8E86-F9D742DA373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055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HHSDO_SlideMaster_Standard_DRAFT_101719_V7" id="{CC259206-DCF0-4050-B2C8-33C44D1E2D4B}" vid="{B6813DF6-DE62-4C80-AC46-4236E8C9879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EFB4887D849248A8A623155920E5E7" ma:contentTypeVersion="14" ma:contentTypeDescription="Create a new document." ma:contentTypeScope="" ma:versionID="a851e3412ebfddbb8e7c95011710d9d8">
  <xsd:schema xmlns:xsd="http://www.w3.org/2001/XMLSchema" xmlns:xs="http://www.w3.org/2001/XMLSchema" xmlns:p="http://schemas.microsoft.com/office/2006/metadata/properties" xmlns:ns2="74666c5e-f7cc-4599-b255-32c3cfeac57e" xmlns:ns3="111a3afe-554a-4fad-88e5-e0dcc368c1f4" targetNamespace="http://schemas.microsoft.com/office/2006/metadata/properties" ma:root="true" ma:fieldsID="34c87eb6c90eeb2f8e980dfec9651661" ns2:_="" ns3:_="">
    <xsd:import namespace="74666c5e-f7cc-4599-b255-32c3cfeac57e"/>
    <xsd:import namespace="111a3afe-554a-4fad-88e5-e0dcc368c1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666c5e-f7cc-4599-b255-32c3cfeac5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a13bb73f-e2d2-482b-8e61-3bf6a9fa62f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1a3afe-554a-4fad-88e5-e0dcc368c1f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d4d73ba5-ac26-4ee4-9d93-deb18c382b2f}" ma:internalName="TaxCatchAll" ma:showField="CatchAllData" ma:web="111a3afe-554a-4fad-88e5-e0dcc368c1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11a3afe-554a-4fad-88e5-e0dcc368c1f4" xsi:nil="true"/>
    <lcf76f155ced4ddcb4097134ff3c332f xmlns="74666c5e-f7cc-4599-b255-32c3cfeac57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9DE94FF-7C5D-419A-A264-2A75B8EA9A3B}">
  <ds:schemaRefs>
    <ds:schemaRef ds:uri="111a3afe-554a-4fad-88e5-e0dcc368c1f4"/>
    <ds:schemaRef ds:uri="74666c5e-f7cc-4599-b255-32c3cfeac57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596162D-6CC5-4800-8194-5F4510CC6B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7DCCC7-A924-4FB0-8C95-29DB36656C0A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74666c5e-f7cc-4599-b255-32c3cfeac57e"/>
    <ds:schemaRef ds:uri="http://schemas.microsoft.com/office/infopath/2007/PartnerControls"/>
    <ds:schemaRef ds:uri="http://purl.org/dc/elements/1.1/"/>
    <ds:schemaRef ds:uri="http://schemas.microsoft.com/office/2006/metadata/properties"/>
    <ds:schemaRef ds:uri="111a3afe-554a-4fad-88e5-e0dcc368c1f4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DHHS_SlideMaster_Standard_102419</Template>
  <TotalTime>2</TotalTime>
  <Words>571</Words>
  <Application>Microsoft Office PowerPoint</Application>
  <PresentationFormat>On-screen Show (4:3)</PresentationFormat>
  <Paragraphs>114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Bookman Old Style</vt:lpstr>
      <vt:lpstr>Calibri</vt:lpstr>
      <vt:lpstr>Calibri Light</vt:lpstr>
      <vt:lpstr>Symbol</vt:lpstr>
      <vt:lpstr>Office Theme</vt:lpstr>
      <vt:lpstr>Bureau of Behavioral Health &amp; Wellness</vt:lpstr>
      <vt:lpstr>988 Fee Implementation in NV</vt:lpstr>
      <vt:lpstr>RFI/RFP</vt:lpstr>
      <vt:lpstr>988 Call/Text/Chat in Nevada</vt:lpstr>
      <vt:lpstr>Virtual Crisis Care   Data From November 2022 - March 2023 </vt:lpstr>
      <vt:lpstr>Crisis Stabilization Centers</vt:lpstr>
      <vt:lpstr>988 Marketing </vt:lpstr>
      <vt:lpstr>Resources</vt:lpstr>
      <vt:lpstr>  Questions</vt:lpstr>
      <vt:lpstr>Shannon Scott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Nevada’s Crisis Response System</dc:title>
  <dc:creator>Nikki Haag</dc:creator>
  <cp:lastModifiedBy>Robert Shrader</cp:lastModifiedBy>
  <cp:revision>2</cp:revision>
  <dcterms:created xsi:type="dcterms:W3CDTF">2020-05-05T20:31:23Z</dcterms:created>
  <dcterms:modified xsi:type="dcterms:W3CDTF">2023-04-06T15:15:03Z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0x010100C7EFB4887D849248A8A623155920E5E7</vt:lpwstr>
  </property>
  <property fmtid="{D5CDD505-2E9C-101B-9397-08002B2CF9AE}" pid="3" name="MediaServiceImageTags">
    <vt:lpwstr/>
  </property>
</Properties>
</file>